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  <p:sldId id="266" r:id="rId12"/>
    <p:sldId id="268" r:id="rId13"/>
    <p:sldId id="269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2T15:48:42.916"/>
    </inkml:context>
    <inkml:brush xml:id="br0">
      <inkml:brushProperty name="width" value="0.2" units="cm"/>
      <inkml:brushProperty name="height" value="0.2" units="cm"/>
      <inkml:brushProperty name="color" value="#004F8B"/>
    </inkml:brush>
  </inkml:definitions>
  <inkml:trace contextRef="#ctx0" brushRef="#br0">1 0 24575</inkml:trace>
</inkml:ink>
</file>

<file path=ppt/media/image1.jpg>
</file>

<file path=ppt/media/image10.jpg>
</file>

<file path=ppt/media/image11.jpg>
</file>

<file path=ppt/media/image12.jpeg>
</file>

<file path=ppt/media/image13.jpg>
</file>

<file path=ppt/media/image14.png>
</file>

<file path=ppt/media/image140.png>
</file>

<file path=ppt/media/image15.pn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9066E-1114-023D-27C8-FBD71EE0F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6F07D4-0DA7-DE36-C581-5871687881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28F44-18BA-9113-8F5D-471377EF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C3531-1DBB-8C16-600D-21C40D545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56310-D8D2-6C57-DED2-129A64806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589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746BB-58DA-FD45-73BE-91913A0C1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8662B3-2630-A5F3-DF35-52581C3831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35082-66D0-49A6-3F45-1F1C91E8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FB7C7-1243-728B-DC42-D18C937B8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7FF2D-5BCF-BD36-E99B-2870DD1F5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53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ABD761-2930-254B-75B3-E28C4EEC25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EBC45B-8A26-0228-E2E0-BFDFB71D5B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0DF21-5566-BA5E-4925-6CF24F346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05BB4-B7F4-B8C9-D459-F514F0A0A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52C01-FF02-5198-C7DB-5350E43D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3273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829CB-0D0B-189A-82CC-D8DF974C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554FD-757C-0944-A900-FD84FA7B4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03DDC-477C-FF4D-8F00-CE50FEF6B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3A4B7-06C2-6F1C-E440-4170748A7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320BC-7BD3-D7A0-F6C6-710D6F59E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642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D6E57-CD3C-90AB-D108-B45A6787B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0D300C-0EE4-61D7-38A0-3D257FF96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428CD-3FA4-FD9F-B401-DAFA0BABC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1215F-E342-CD5C-D1F5-D7E098CBE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22269-8E2B-3297-E1A8-782D5F071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712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1E69B-177A-F23A-D0C8-C7A350DB9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09853-D447-1C19-017C-264F8A818D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0067B-806E-6E70-FBBB-6EE775E1BC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C7468-2BA8-9BE3-BB75-D35FC51E4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41C26-1F4D-4553-F18C-F1F64070E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7F058-1236-DB15-4CCB-236F9268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3979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74FF5-FC78-6FE8-98C4-FD452EBA1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8F7027-3536-05E0-00FF-4FDF9C569D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FD24A1-941E-BBB0-D6CE-B1070EC73D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A548AB-6068-C009-FF2F-8F196121FA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DCC5CA-F974-9B07-002E-00F4B8410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6285A4-6C92-9C04-733A-2450AA60A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4A519D-D94D-0CCD-7CC3-B43497B27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F48B4D-FA97-C459-B617-2B338FA5A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824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703B2-E346-24E4-BF77-2DE6CB1F8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28BD12-D391-6234-D286-A62F90C00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28A382-5049-CA19-4ED6-90B3EB379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DABC3-551E-0984-004A-9BCAB4B6B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7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55A44B-3942-5D5A-A3EF-A160AEA42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2310C6-A66D-4B4A-B68E-E44446F65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537284-17BA-190D-9913-41F3A212F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8842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A285D-C477-3B1C-93F8-8B321F949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8E54F-5529-76D2-ECA8-6527A69E0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AEE4C-7575-993E-82D0-CAC971583B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D5313F-32A4-14AB-F4DF-9E76F13AF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D70D1-9B4E-53FE-1364-FC69ABC89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2D7B8-1622-3256-E13F-41B271390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0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FC1F3-BBC9-FCC7-9227-758D83B71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4C9502-6797-B3AD-1007-681B496C24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AD5F1E-17A5-0F5C-66EA-A9E4092E8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3CA518-4325-BFE7-283F-C5834ED03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16C5C6-494F-E02B-5CDA-E076547D0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430552-90BB-D626-2642-55A1E8BEB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173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4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0C9BD6-F6FE-4B0B-7610-497A46614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F50249-25C1-C0A3-BE10-718F54DAB8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CA55A-D0AF-C5EE-2999-D7067D7830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62F27-FDB3-4AEB-86C6-347562C3C854}" type="datetimeFigureOut">
              <a:rPr lang="en-IN" smtClean="0"/>
              <a:t>04-05-2023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D4530-A623-67E9-6680-3D65D3021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832FE-3058-CFBB-D265-46CB920F38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FAF06-D8F4-49F1-9F46-4D055BD036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912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5.png"/><Relationship Id="rId7" Type="http://schemas.openxmlformats.org/officeDocument/2006/relationships/image" Target="../media/image19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7" Type="http://schemas.openxmlformats.org/officeDocument/2006/relationships/image" Target="../media/image26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g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bbon: Curved and Tilted Down 4">
            <a:extLst>
              <a:ext uri="{FF2B5EF4-FFF2-40B4-BE49-F238E27FC236}">
                <a16:creationId xmlns:a16="http://schemas.microsoft.com/office/drawing/2014/main" id="{6FA8C195-BD58-A257-05EF-B7402E76FA05}"/>
              </a:ext>
            </a:extLst>
          </p:cNvPr>
          <p:cNvSpPr/>
          <p:nvPr/>
        </p:nvSpPr>
        <p:spPr>
          <a:xfrm>
            <a:off x="835572" y="346841"/>
            <a:ext cx="10389475" cy="6164317"/>
          </a:xfrm>
          <a:prstGeom prst="ellipseRibbon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068F6A-0087-81EF-652C-45A30F3774C2}"/>
              </a:ext>
            </a:extLst>
          </p:cNvPr>
          <p:cNvSpPr/>
          <p:nvPr/>
        </p:nvSpPr>
        <p:spPr>
          <a:xfrm>
            <a:off x="3135309" y="2570922"/>
            <a:ext cx="5717144" cy="280076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NAME: NAVKIRAN KAUR</a:t>
            </a:r>
          </a:p>
          <a:p>
            <a:pPr algn="ctr"/>
            <a:r>
              <a:rPr lang="en-US" sz="4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PROGRAM: BTECH (IT)</a:t>
            </a:r>
          </a:p>
          <a:p>
            <a:pPr algn="ctr"/>
            <a:r>
              <a:rPr lang="en-US" sz="4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ROLL NO.: 2221080</a:t>
            </a:r>
          </a:p>
        </p:txBody>
      </p:sp>
    </p:spTree>
    <p:extLst>
      <p:ext uri="{BB962C8B-B14F-4D97-AF65-F5344CB8AC3E}">
        <p14:creationId xmlns:p14="http://schemas.microsoft.com/office/powerpoint/2010/main" val="2572166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4D3163-C74B-B939-17E3-6418393E8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89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EA778D-A0AB-DFB2-A9A8-00824B595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75" y="567558"/>
            <a:ext cx="5461625" cy="305851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4" name="Scroll: Horizontal 3">
            <a:extLst>
              <a:ext uri="{FF2B5EF4-FFF2-40B4-BE49-F238E27FC236}">
                <a16:creationId xmlns:a16="http://schemas.microsoft.com/office/drawing/2014/main" id="{CA5FA706-2F0B-16C9-BF6C-C14E38C02A19}"/>
              </a:ext>
            </a:extLst>
          </p:cNvPr>
          <p:cNvSpPr/>
          <p:nvPr/>
        </p:nvSpPr>
        <p:spPr>
          <a:xfrm>
            <a:off x="6408682" y="285676"/>
            <a:ext cx="3846786" cy="1355835"/>
          </a:xfrm>
          <a:prstGeom prst="horizontalScroll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Scroll: Horizontal 4">
            <a:extLst>
              <a:ext uri="{FF2B5EF4-FFF2-40B4-BE49-F238E27FC236}">
                <a16:creationId xmlns:a16="http://schemas.microsoft.com/office/drawing/2014/main" id="{CCD8ABE3-C678-A53F-6C0C-3C73185261DD}"/>
              </a:ext>
            </a:extLst>
          </p:cNvPr>
          <p:cNvSpPr/>
          <p:nvPr/>
        </p:nvSpPr>
        <p:spPr>
          <a:xfrm>
            <a:off x="1699983" y="3748562"/>
            <a:ext cx="3330408" cy="1538027"/>
          </a:xfrm>
          <a:prstGeom prst="horizontalScroll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Scroll: Horizontal 5">
            <a:extLst>
              <a:ext uri="{FF2B5EF4-FFF2-40B4-BE49-F238E27FC236}">
                <a16:creationId xmlns:a16="http://schemas.microsoft.com/office/drawing/2014/main" id="{8B167D6F-71EF-97C7-B5E9-6142A8BB329D}"/>
              </a:ext>
            </a:extLst>
          </p:cNvPr>
          <p:cNvSpPr/>
          <p:nvPr/>
        </p:nvSpPr>
        <p:spPr>
          <a:xfrm>
            <a:off x="7480280" y="1767567"/>
            <a:ext cx="3846786" cy="1718441"/>
          </a:xfrm>
          <a:prstGeom prst="horizontalScroll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Scroll: Horizontal 6">
            <a:extLst>
              <a:ext uri="{FF2B5EF4-FFF2-40B4-BE49-F238E27FC236}">
                <a16:creationId xmlns:a16="http://schemas.microsoft.com/office/drawing/2014/main" id="{07EF7C02-E4CB-7963-0A14-5F5E2D3180E4}"/>
              </a:ext>
            </a:extLst>
          </p:cNvPr>
          <p:cNvSpPr/>
          <p:nvPr/>
        </p:nvSpPr>
        <p:spPr>
          <a:xfrm>
            <a:off x="5831413" y="3748562"/>
            <a:ext cx="3846786" cy="1813035"/>
          </a:xfrm>
          <a:prstGeom prst="horizontalScroll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F3A5A0-E35F-F9FE-EE8A-109F783BF2D8}"/>
              </a:ext>
            </a:extLst>
          </p:cNvPr>
          <p:cNvSpPr txBox="1"/>
          <p:nvPr/>
        </p:nvSpPr>
        <p:spPr>
          <a:xfrm>
            <a:off x="6797565" y="486539"/>
            <a:ext cx="33580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INCREASED DOWNLOADING</a:t>
            </a:r>
            <a:endParaRPr lang="en-IN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D85FB3-AC74-61BB-BB86-6228BD706FF8}"/>
              </a:ext>
            </a:extLst>
          </p:cNvPr>
          <p:cNvSpPr txBox="1"/>
          <p:nvPr/>
        </p:nvSpPr>
        <p:spPr>
          <a:xfrm>
            <a:off x="7810783" y="2256155"/>
            <a:ext cx="30663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LARGE FREQUENCY SPECTRUM</a:t>
            </a:r>
            <a:endParaRPr lang="en-IN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B0087E-6E17-52BE-F0D5-216FFCF97EAB}"/>
              </a:ext>
            </a:extLst>
          </p:cNvPr>
          <p:cNvSpPr txBox="1"/>
          <p:nvPr/>
        </p:nvSpPr>
        <p:spPr>
          <a:xfrm>
            <a:off x="6145466" y="4022667"/>
            <a:ext cx="32582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HIGH SPEED AND STABLE CONNECTION</a:t>
            </a:r>
            <a:endParaRPr lang="en-IN" sz="28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388563-4E34-0961-AEA0-63B41F252F9F}"/>
              </a:ext>
            </a:extLst>
          </p:cNvPr>
          <p:cNvSpPr txBox="1"/>
          <p:nvPr/>
        </p:nvSpPr>
        <p:spPr>
          <a:xfrm>
            <a:off x="2017864" y="3978966"/>
            <a:ext cx="269464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ULTRA LOW-LATENCY</a:t>
            </a:r>
            <a:endParaRPr lang="en-IN" sz="3200" b="1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93C7FC5-E79B-C28B-97C5-745EC7931ACA}"/>
              </a:ext>
            </a:extLst>
          </p:cNvPr>
          <p:cNvSpPr/>
          <p:nvPr/>
        </p:nvSpPr>
        <p:spPr>
          <a:xfrm>
            <a:off x="119270" y="5056184"/>
            <a:ext cx="1898594" cy="180181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04DA7A9-0CD7-8140-07FA-34D244105D44}"/>
              </a:ext>
            </a:extLst>
          </p:cNvPr>
          <p:cNvSpPr/>
          <p:nvPr/>
        </p:nvSpPr>
        <p:spPr>
          <a:xfrm>
            <a:off x="9992252" y="5056184"/>
            <a:ext cx="1921452" cy="1813034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039172-EEFC-F6A1-46F7-6276ADED1F6F}"/>
              </a:ext>
            </a:extLst>
          </p:cNvPr>
          <p:cNvSpPr txBox="1"/>
          <p:nvPr/>
        </p:nvSpPr>
        <p:spPr>
          <a:xfrm>
            <a:off x="10298170" y="5403346"/>
            <a:ext cx="20577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lgerian" panose="04020705040A02060702" pitchFamily="82" charset="0"/>
              </a:rPr>
              <a:t>YEAR</a:t>
            </a:r>
          </a:p>
          <a:p>
            <a:r>
              <a:rPr lang="en-US" sz="3600" dirty="0">
                <a:latin typeface="Algerian" panose="04020705040A02060702" pitchFamily="82" charset="0"/>
              </a:rPr>
              <a:t>2019</a:t>
            </a:r>
            <a:endParaRPr lang="en-IN" sz="3600" dirty="0">
              <a:latin typeface="Algerian" panose="04020705040A02060702" pitchFamily="8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03FA2A-1E05-AAFE-734D-D18632380CC3}"/>
              </a:ext>
            </a:extLst>
          </p:cNvPr>
          <p:cNvSpPr txBox="1"/>
          <p:nvPr/>
        </p:nvSpPr>
        <p:spPr>
          <a:xfrm>
            <a:off x="278296" y="5403346"/>
            <a:ext cx="16327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lgerian" panose="04020705040A02060702" pitchFamily="82" charset="0"/>
              </a:rPr>
              <a:t>SPEED</a:t>
            </a:r>
          </a:p>
          <a:p>
            <a:pPr algn="ctr"/>
            <a:r>
              <a:rPr lang="en-US" sz="3200" dirty="0">
                <a:latin typeface="Algerian" panose="04020705040A02060702" pitchFamily="82" charset="0"/>
              </a:rPr>
              <a:t>1 GBPS</a:t>
            </a:r>
            <a:endParaRPr lang="en-IN" sz="32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1931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2" grpId="0" animBg="1"/>
      <p:bldP spid="12" grpId="0" animBg="1"/>
      <p:bldP spid="13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ar: 6 Points 6">
            <a:extLst>
              <a:ext uri="{FF2B5EF4-FFF2-40B4-BE49-F238E27FC236}">
                <a16:creationId xmlns:a16="http://schemas.microsoft.com/office/drawing/2014/main" id="{26DFDD2D-BFF2-3902-3E14-5F18BDFA2FB5}"/>
              </a:ext>
            </a:extLst>
          </p:cNvPr>
          <p:cNvSpPr/>
          <p:nvPr/>
        </p:nvSpPr>
        <p:spPr>
          <a:xfrm>
            <a:off x="245354" y="1563253"/>
            <a:ext cx="2478157" cy="2425148"/>
          </a:xfrm>
          <a:prstGeom prst="star6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Star: 6 Points 8">
            <a:extLst>
              <a:ext uri="{FF2B5EF4-FFF2-40B4-BE49-F238E27FC236}">
                <a16:creationId xmlns:a16="http://schemas.microsoft.com/office/drawing/2014/main" id="{EEBE1200-1601-4D67-7221-6F084A00AFD1}"/>
              </a:ext>
            </a:extLst>
          </p:cNvPr>
          <p:cNvSpPr/>
          <p:nvPr/>
        </p:nvSpPr>
        <p:spPr>
          <a:xfrm>
            <a:off x="3006540" y="82829"/>
            <a:ext cx="2478157" cy="2425148"/>
          </a:xfrm>
          <a:prstGeom prst="star6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rgbClr val="FFC000"/>
              </a:solidFill>
            </a:endParaRPr>
          </a:p>
        </p:txBody>
      </p:sp>
      <p:sp>
        <p:nvSpPr>
          <p:cNvPr id="10" name="Star: 6 Points 9">
            <a:extLst>
              <a:ext uri="{FF2B5EF4-FFF2-40B4-BE49-F238E27FC236}">
                <a16:creationId xmlns:a16="http://schemas.microsoft.com/office/drawing/2014/main" id="{01C81D3C-3CFA-4B73-B7BB-6FB0AD0B5810}"/>
              </a:ext>
            </a:extLst>
          </p:cNvPr>
          <p:cNvSpPr/>
          <p:nvPr/>
        </p:nvSpPr>
        <p:spPr>
          <a:xfrm>
            <a:off x="1690693" y="3889513"/>
            <a:ext cx="2478157" cy="2425148"/>
          </a:xfrm>
          <a:prstGeom prst="star6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Star: 6 Points 10">
            <a:extLst>
              <a:ext uri="{FF2B5EF4-FFF2-40B4-BE49-F238E27FC236}">
                <a16:creationId xmlns:a16="http://schemas.microsoft.com/office/drawing/2014/main" id="{52F8A026-360B-C3A2-691D-9B8D56D5E039}"/>
              </a:ext>
            </a:extLst>
          </p:cNvPr>
          <p:cNvSpPr/>
          <p:nvPr/>
        </p:nvSpPr>
        <p:spPr>
          <a:xfrm>
            <a:off x="4894974" y="4396406"/>
            <a:ext cx="2478157" cy="2425148"/>
          </a:xfrm>
          <a:prstGeom prst="star6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Star: 6 Points 11">
            <a:extLst>
              <a:ext uri="{FF2B5EF4-FFF2-40B4-BE49-F238E27FC236}">
                <a16:creationId xmlns:a16="http://schemas.microsoft.com/office/drawing/2014/main" id="{09BCFA57-5228-C3E0-AE93-05EBFB504165}"/>
              </a:ext>
            </a:extLst>
          </p:cNvPr>
          <p:cNvSpPr/>
          <p:nvPr/>
        </p:nvSpPr>
        <p:spPr>
          <a:xfrm>
            <a:off x="7696105" y="3617335"/>
            <a:ext cx="2478157" cy="2425148"/>
          </a:xfrm>
          <a:prstGeom prst="star6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Star: 6 Points 12">
            <a:extLst>
              <a:ext uri="{FF2B5EF4-FFF2-40B4-BE49-F238E27FC236}">
                <a16:creationId xmlns:a16="http://schemas.microsoft.com/office/drawing/2014/main" id="{4112C94C-2B9D-4A7A-6394-EBFA7AAC4C85}"/>
              </a:ext>
            </a:extLst>
          </p:cNvPr>
          <p:cNvSpPr/>
          <p:nvPr/>
        </p:nvSpPr>
        <p:spPr>
          <a:xfrm>
            <a:off x="6284750" y="36446"/>
            <a:ext cx="2478157" cy="2425148"/>
          </a:xfrm>
          <a:prstGeom prst="star6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Star: 6 Points 13">
            <a:extLst>
              <a:ext uri="{FF2B5EF4-FFF2-40B4-BE49-F238E27FC236}">
                <a16:creationId xmlns:a16="http://schemas.microsoft.com/office/drawing/2014/main" id="{9B7F1F69-6561-02A8-A1D6-BAA0548B0251}"/>
              </a:ext>
            </a:extLst>
          </p:cNvPr>
          <p:cNvSpPr/>
          <p:nvPr/>
        </p:nvSpPr>
        <p:spPr>
          <a:xfrm>
            <a:off x="9296210" y="1526807"/>
            <a:ext cx="2478157" cy="2425148"/>
          </a:xfrm>
          <a:prstGeom prst="star6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7FA8F9-0E3E-EA66-072E-D02F811B3E58}"/>
              </a:ext>
            </a:extLst>
          </p:cNvPr>
          <p:cNvSpPr txBox="1"/>
          <p:nvPr/>
        </p:nvSpPr>
        <p:spPr>
          <a:xfrm>
            <a:off x="514186" y="2507977"/>
            <a:ext cx="2068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High Speed Mobile Network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8C2C42-25A6-A1FC-B063-71358578E544}"/>
              </a:ext>
            </a:extLst>
          </p:cNvPr>
          <p:cNvSpPr txBox="1"/>
          <p:nvPr/>
        </p:nvSpPr>
        <p:spPr>
          <a:xfrm>
            <a:off x="3326297" y="952967"/>
            <a:ext cx="18386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Entertainment and Multimedia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CD6F92-9171-096F-25F4-34A0B7903E4C}"/>
              </a:ext>
            </a:extLst>
          </p:cNvPr>
          <p:cNvSpPr txBox="1"/>
          <p:nvPr/>
        </p:nvSpPr>
        <p:spPr>
          <a:xfrm>
            <a:off x="6626750" y="1096769"/>
            <a:ext cx="18694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IOT, AI, Cloud Computing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AD6BED-160C-8FC9-FFF6-736F757E426A}"/>
              </a:ext>
            </a:extLst>
          </p:cNvPr>
          <p:cNvSpPr txBox="1"/>
          <p:nvPr/>
        </p:nvSpPr>
        <p:spPr>
          <a:xfrm>
            <a:off x="9581224" y="2532779"/>
            <a:ext cx="19081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Smart Cities, Smart Farming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0CA7AF-AB5D-04E7-9A44-0F4F555292A0}"/>
              </a:ext>
            </a:extLst>
          </p:cNvPr>
          <p:cNvSpPr txBox="1"/>
          <p:nvPr/>
        </p:nvSpPr>
        <p:spPr>
          <a:xfrm>
            <a:off x="7860053" y="4479235"/>
            <a:ext cx="21502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Telemedicine, Tele</a:t>
            </a:r>
          </a:p>
          <a:p>
            <a:pPr algn="ctr"/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education, etc.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425798-8E09-1E5D-DC14-6205465C4EA5}"/>
              </a:ext>
            </a:extLst>
          </p:cNvPr>
          <p:cNvSpPr txBox="1"/>
          <p:nvPr/>
        </p:nvSpPr>
        <p:spPr>
          <a:xfrm>
            <a:off x="5351322" y="5448731"/>
            <a:ext cx="15654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Industrial Applications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DD4CF6-9776-F492-4CBC-91D89776F1A6}"/>
              </a:ext>
            </a:extLst>
          </p:cNvPr>
          <p:cNvSpPr txBox="1"/>
          <p:nvPr/>
        </p:nvSpPr>
        <p:spPr>
          <a:xfrm>
            <a:off x="2103121" y="4780217"/>
            <a:ext cx="16533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More Jobs In Digital Economy</a:t>
            </a:r>
            <a:endParaRPr lang="en-IN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88DF2C9-1EFF-FBCC-D4F9-8C4FA37A0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034" y="2029318"/>
            <a:ext cx="478659" cy="47865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E49E510-113F-0D8C-D69B-9D9CC2F546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532" y="4330656"/>
            <a:ext cx="598142" cy="44860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57FE9CA-69F3-5DEC-34F3-4FBD23C97E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810" y="2015112"/>
            <a:ext cx="616954" cy="56906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ADE07E1-A892-E52A-61E1-BE04CCEAF8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9726" y="610712"/>
            <a:ext cx="676827" cy="45140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BB791AD-4466-A782-5C9D-4C3BB0A4B8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7165" y="4067906"/>
            <a:ext cx="669045" cy="47322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DA59B64-7B1F-B5AC-B3BD-720401EB29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017" y="4847832"/>
            <a:ext cx="766070" cy="60089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B99DDF42-E5ED-80FF-A4E0-330E9F796D3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5474" y="494623"/>
            <a:ext cx="654579" cy="5794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5" name="Cloud 44">
            <a:extLst>
              <a:ext uri="{FF2B5EF4-FFF2-40B4-BE49-F238E27FC236}">
                <a16:creationId xmlns:a16="http://schemas.microsoft.com/office/drawing/2014/main" id="{D90B1C87-E86E-B6C7-8DD1-1F2AF7EE5B41}"/>
              </a:ext>
            </a:extLst>
          </p:cNvPr>
          <p:cNvSpPr/>
          <p:nvPr/>
        </p:nvSpPr>
        <p:spPr>
          <a:xfrm>
            <a:off x="3367234" y="2361057"/>
            <a:ext cx="4767565" cy="2017640"/>
          </a:xfrm>
          <a:prstGeom prst="cloud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8EAD489-8A91-854C-5543-2A97F2FA7F19}"/>
              </a:ext>
            </a:extLst>
          </p:cNvPr>
          <p:cNvSpPr/>
          <p:nvPr/>
        </p:nvSpPr>
        <p:spPr>
          <a:xfrm>
            <a:off x="3970722" y="2675379"/>
            <a:ext cx="347920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ADVANTAGES</a:t>
            </a:r>
          </a:p>
          <a:p>
            <a:pPr algn="ctr"/>
            <a:r>
              <a:rPr lang="en-US" sz="4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OF 5G</a:t>
            </a:r>
          </a:p>
        </p:txBody>
      </p:sp>
    </p:spTree>
    <p:extLst>
      <p:ext uri="{BB962C8B-B14F-4D97-AF65-F5344CB8AC3E}">
        <p14:creationId xmlns:p14="http://schemas.microsoft.com/office/powerpoint/2010/main" val="256251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000"/>
                            </p:stCondLst>
                            <p:childTnLst>
                              <p:par>
                                <p:cTn id="3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500"/>
                            </p:stCondLst>
                            <p:childTnLst>
                              <p:par>
                                <p:cTn id="3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0"/>
                            </p:stCondLst>
                            <p:childTnLst>
                              <p:par>
                                <p:cTn id="40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0"/>
                            </p:stCondLst>
                            <p:childTnLst>
                              <p:par>
                                <p:cTn id="4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500"/>
                            </p:stCondLst>
                            <p:childTnLst>
                              <p:par>
                                <p:cTn id="5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1000"/>
                            </p:stCondLst>
                            <p:childTnLst>
                              <p:par>
                                <p:cTn id="54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3000"/>
                            </p:stCondLst>
                            <p:childTnLst>
                              <p:par>
                                <p:cTn id="6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3500"/>
                            </p:stCondLst>
                            <p:childTnLst>
                              <p:par>
                                <p:cTn id="6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4000"/>
                            </p:stCondLst>
                            <p:childTnLst>
                              <p:par>
                                <p:cTn id="68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6000"/>
                            </p:stCondLst>
                            <p:childTnLst>
                              <p:par>
                                <p:cTn id="7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6500"/>
                            </p:stCondLst>
                            <p:childTnLst>
                              <p:par>
                                <p:cTn id="7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7000"/>
                            </p:stCondLst>
                            <p:childTnLst>
                              <p:par>
                                <p:cTn id="8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9000"/>
                            </p:stCondLst>
                            <p:childTnLst>
                              <p:par>
                                <p:cTn id="8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9500"/>
                            </p:stCondLst>
                            <p:childTnLst>
                              <p:par>
                                <p:cTn id="9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0000"/>
                            </p:stCondLst>
                            <p:childTnLst>
                              <p:par>
                                <p:cTn id="96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2000"/>
                            </p:stCondLst>
                            <p:childTnLst>
                              <p:par>
                                <p:cTn id="10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2500"/>
                            </p:stCondLst>
                            <p:childTnLst>
                              <p:par>
                                <p:cTn id="10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/>
      <p:bldP spid="18" grpId="0"/>
      <p:bldP spid="19" grpId="0"/>
      <p:bldP spid="20" grpId="0"/>
      <p:bldP spid="22" grpId="0"/>
      <p:bldP spid="45" grpId="0" animBg="1"/>
      <p:bldP spid="4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Top Corners One Rounded and One Snipped 3">
            <a:extLst>
              <a:ext uri="{FF2B5EF4-FFF2-40B4-BE49-F238E27FC236}">
                <a16:creationId xmlns:a16="http://schemas.microsoft.com/office/drawing/2014/main" id="{DC538E09-C935-28B6-DE27-F73687DAA067}"/>
              </a:ext>
            </a:extLst>
          </p:cNvPr>
          <p:cNvSpPr/>
          <p:nvPr/>
        </p:nvSpPr>
        <p:spPr>
          <a:xfrm rot="5400000">
            <a:off x="-2919724" y="3025740"/>
            <a:ext cx="6594820" cy="755376"/>
          </a:xfrm>
          <a:prstGeom prst="snip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178C8F-A97C-2833-01FE-AD8DBEB89626}"/>
              </a:ext>
            </a:extLst>
          </p:cNvPr>
          <p:cNvSpPr/>
          <p:nvPr/>
        </p:nvSpPr>
        <p:spPr>
          <a:xfrm>
            <a:off x="53036" y="0"/>
            <a:ext cx="556563" cy="686341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</a:t>
            </a:r>
          </a:p>
          <a:p>
            <a:pPr algn="ctr"/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H</a:t>
            </a:r>
          </a:p>
          <a:p>
            <a:pPr algn="ctr"/>
            <a:r>
              <a:rPr lang="en-US" sz="4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</a:t>
            </a:r>
          </a:p>
          <a:p>
            <a:pPr algn="ctr"/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L</a:t>
            </a:r>
          </a:p>
          <a:p>
            <a:pPr algn="ctr"/>
            <a:r>
              <a:rPr lang="en-US" sz="4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L</a:t>
            </a:r>
          </a:p>
          <a:p>
            <a:pPr algn="ctr"/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</a:t>
            </a:r>
          </a:p>
          <a:p>
            <a:pPr algn="ctr"/>
            <a:r>
              <a:rPr lang="en-US" sz="4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N</a:t>
            </a:r>
          </a:p>
          <a:p>
            <a:pPr algn="ctr"/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</a:t>
            </a:r>
          </a:p>
          <a:p>
            <a:pPr algn="ctr"/>
            <a:r>
              <a:rPr lang="en-US" sz="4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E</a:t>
            </a:r>
          </a:p>
          <a:p>
            <a:pPr algn="ctr"/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</a:t>
            </a:r>
            <a:endParaRPr lang="en-US" sz="4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6" name="Rectangle: Folded Corner 5">
            <a:extLst>
              <a:ext uri="{FF2B5EF4-FFF2-40B4-BE49-F238E27FC236}">
                <a16:creationId xmlns:a16="http://schemas.microsoft.com/office/drawing/2014/main" id="{07502685-0908-671C-FCE2-D1A9FBDF3153}"/>
              </a:ext>
            </a:extLst>
          </p:cNvPr>
          <p:cNvSpPr/>
          <p:nvPr/>
        </p:nvSpPr>
        <p:spPr>
          <a:xfrm>
            <a:off x="1757362" y="671512"/>
            <a:ext cx="3714750" cy="1385888"/>
          </a:xfrm>
          <a:prstGeom prst="foldedCorner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8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Rectangle: Folded Corner 6">
            <a:extLst>
              <a:ext uri="{FF2B5EF4-FFF2-40B4-BE49-F238E27FC236}">
                <a16:creationId xmlns:a16="http://schemas.microsoft.com/office/drawing/2014/main" id="{E87C04AD-99C7-CFC3-3B40-DC6590DD0F51}"/>
              </a:ext>
            </a:extLst>
          </p:cNvPr>
          <p:cNvSpPr/>
          <p:nvPr/>
        </p:nvSpPr>
        <p:spPr>
          <a:xfrm>
            <a:off x="1757360" y="2578892"/>
            <a:ext cx="3714750" cy="1543051"/>
          </a:xfrm>
          <a:prstGeom prst="foldedCorner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Folded Corner 7">
            <a:extLst>
              <a:ext uri="{FF2B5EF4-FFF2-40B4-BE49-F238E27FC236}">
                <a16:creationId xmlns:a16="http://schemas.microsoft.com/office/drawing/2014/main" id="{39FB5AB4-EB97-95C4-2339-84233676FAE7}"/>
              </a:ext>
            </a:extLst>
          </p:cNvPr>
          <p:cNvSpPr/>
          <p:nvPr/>
        </p:nvSpPr>
        <p:spPr>
          <a:xfrm>
            <a:off x="1757362" y="4643436"/>
            <a:ext cx="3714749" cy="1543051"/>
          </a:xfrm>
          <a:prstGeom prst="foldedCorner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: Folded Corner 8">
            <a:extLst>
              <a:ext uri="{FF2B5EF4-FFF2-40B4-BE49-F238E27FC236}">
                <a16:creationId xmlns:a16="http://schemas.microsoft.com/office/drawing/2014/main" id="{4D24FD7F-6F14-8C51-E7F6-02DB14A33DFA}"/>
              </a:ext>
            </a:extLst>
          </p:cNvPr>
          <p:cNvSpPr/>
          <p:nvPr/>
        </p:nvSpPr>
        <p:spPr>
          <a:xfrm>
            <a:off x="7334249" y="4643435"/>
            <a:ext cx="3714748" cy="1543051"/>
          </a:xfrm>
          <a:prstGeom prst="foldedCorner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Folded Corner 9">
            <a:extLst>
              <a:ext uri="{FF2B5EF4-FFF2-40B4-BE49-F238E27FC236}">
                <a16:creationId xmlns:a16="http://schemas.microsoft.com/office/drawing/2014/main" id="{527CFC49-BCAC-3830-1D00-472913B2FF7E}"/>
              </a:ext>
            </a:extLst>
          </p:cNvPr>
          <p:cNvSpPr/>
          <p:nvPr/>
        </p:nvSpPr>
        <p:spPr>
          <a:xfrm>
            <a:off x="7334249" y="2657474"/>
            <a:ext cx="3714749" cy="1543051"/>
          </a:xfrm>
          <a:prstGeom prst="foldedCorner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IN" dirty="0"/>
          </a:p>
          <a:p>
            <a:pPr algn="ctr"/>
            <a:endParaRPr lang="en-IN" dirty="0"/>
          </a:p>
        </p:txBody>
      </p:sp>
      <p:sp>
        <p:nvSpPr>
          <p:cNvPr id="11" name="Rectangle: Folded Corner 10">
            <a:extLst>
              <a:ext uri="{FF2B5EF4-FFF2-40B4-BE49-F238E27FC236}">
                <a16:creationId xmlns:a16="http://schemas.microsoft.com/office/drawing/2014/main" id="{9615DEAA-3469-D668-C6FC-EB25E7B0B5CC}"/>
              </a:ext>
            </a:extLst>
          </p:cNvPr>
          <p:cNvSpPr/>
          <p:nvPr/>
        </p:nvSpPr>
        <p:spPr>
          <a:xfrm>
            <a:off x="7334249" y="671513"/>
            <a:ext cx="3714750" cy="1385887"/>
          </a:xfrm>
          <a:prstGeom prst="foldedCorner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C9CFA5-9D6C-67A8-E90C-95AF2956A5EC}"/>
              </a:ext>
            </a:extLst>
          </p:cNvPr>
          <p:cNvSpPr txBox="1"/>
          <p:nvPr/>
        </p:nvSpPr>
        <p:spPr>
          <a:xfrm>
            <a:off x="1939886" y="711660"/>
            <a:ext cx="33496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E-Waste Generation</a:t>
            </a:r>
            <a:endParaRPr lang="en-IN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5810F4-BC0D-6CCD-E860-E54BA7375D8F}"/>
              </a:ext>
            </a:extLst>
          </p:cNvPr>
          <p:cNvSpPr txBox="1"/>
          <p:nvPr/>
        </p:nvSpPr>
        <p:spPr>
          <a:xfrm>
            <a:off x="7781922" y="671512"/>
            <a:ext cx="2571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Infrastructure </a:t>
            </a:r>
            <a:endParaRPr lang="en-IN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A9C5BF-BF90-BEC3-94EE-139B5373617C}"/>
              </a:ext>
            </a:extLst>
          </p:cNvPr>
          <p:cNvSpPr txBox="1"/>
          <p:nvPr/>
        </p:nvSpPr>
        <p:spPr>
          <a:xfrm>
            <a:off x="2185986" y="2704237"/>
            <a:ext cx="26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Optical Fibers</a:t>
            </a:r>
            <a:endParaRPr lang="en-IN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404DC2-EF27-A7FC-0FD8-BC5DD4008273}"/>
              </a:ext>
            </a:extLst>
          </p:cNvPr>
          <p:cNvSpPr txBox="1"/>
          <p:nvPr/>
        </p:nvSpPr>
        <p:spPr>
          <a:xfrm>
            <a:off x="7658096" y="2704237"/>
            <a:ext cx="2819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Privacy Concern</a:t>
            </a:r>
            <a:endParaRPr lang="en-IN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9D0BD4-7FA9-5B79-4C26-9E8860BC2B11}"/>
              </a:ext>
            </a:extLst>
          </p:cNvPr>
          <p:cNvSpPr txBox="1"/>
          <p:nvPr/>
        </p:nvSpPr>
        <p:spPr>
          <a:xfrm>
            <a:off x="1783557" y="4627920"/>
            <a:ext cx="37147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Data Protection Issues</a:t>
            </a:r>
            <a:endParaRPr lang="en-IN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E30EE3-6B75-14C3-0ECD-9D9D2CB0A209}"/>
              </a:ext>
            </a:extLst>
          </p:cNvPr>
          <p:cNvSpPr txBox="1"/>
          <p:nvPr/>
        </p:nvSpPr>
        <p:spPr>
          <a:xfrm>
            <a:off x="7308055" y="4627651"/>
            <a:ext cx="35194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Telecom Firms Are Financially Stressed</a:t>
            </a:r>
            <a:endParaRPr lang="en-IN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1859202-A8A2-ABD5-146E-B096CACA28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194" y="3190339"/>
            <a:ext cx="2488405" cy="9739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8C5814D-E2DB-0FC8-DD2D-53BB23157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736" y="1154448"/>
            <a:ext cx="2100264" cy="9569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1BA15A6-2986-360E-AF6A-82A73B303D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499" y="3084445"/>
            <a:ext cx="2665370" cy="11272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C45E379-2677-AAE8-A54F-B186A78328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201" y="5104705"/>
            <a:ext cx="2269334" cy="11358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868DF12-A602-9562-635D-B4A78A6367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499" y="1041802"/>
            <a:ext cx="2391615" cy="10155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43ACBDE-BA35-8656-057A-D63F65A932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5304" y="5389033"/>
            <a:ext cx="2269334" cy="8800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3157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0"/>
                            </p:stCondLst>
                            <p:childTnLst>
                              <p:par>
                                <p:cTn id="3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8000"/>
                            </p:stCondLst>
                            <p:childTnLst>
                              <p:par>
                                <p:cTn id="34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0"/>
                            </p:stCondLst>
                            <p:childTnLst>
                              <p:par>
                                <p:cTn id="3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2000"/>
                            </p:stCondLst>
                            <p:childTnLst>
                              <p:par>
                                <p:cTn id="4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4000"/>
                            </p:stCondLst>
                            <p:childTnLst>
                              <p:par>
                                <p:cTn id="4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6000"/>
                            </p:stCondLst>
                            <p:childTnLst>
                              <p:par>
                                <p:cTn id="5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8000"/>
                            </p:stCondLst>
                            <p:childTnLst>
                              <p:par>
                                <p:cTn id="54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0"/>
                            </p:stCondLst>
                            <p:childTnLst>
                              <p:par>
                                <p:cTn id="5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2000"/>
                            </p:stCondLst>
                            <p:childTnLst>
                              <p:par>
                                <p:cTn id="62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4000"/>
                            </p:stCondLst>
                            <p:childTnLst>
                              <p:par>
                                <p:cTn id="6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6000"/>
                            </p:stCondLst>
                            <p:childTnLst>
                              <p:par>
                                <p:cTn id="7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8000"/>
                            </p:stCondLst>
                            <p:childTnLst>
                              <p:par>
                                <p:cTn id="74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6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0000"/>
                            </p:stCondLst>
                            <p:childTnLst>
                              <p:par>
                                <p:cTn id="7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0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2000"/>
                            </p:stCondLst>
                            <p:childTnLst>
                              <p:par>
                                <p:cTn id="8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4000"/>
                            </p:stCondLst>
                            <p:childTnLst>
                              <p:par>
                                <p:cTn id="8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6000"/>
                            </p:stCondLst>
                            <p:childTnLst>
                              <p:par>
                                <p:cTn id="9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loud 2">
            <a:extLst>
              <a:ext uri="{FF2B5EF4-FFF2-40B4-BE49-F238E27FC236}">
                <a16:creationId xmlns:a16="http://schemas.microsoft.com/office/drawing/2014/main" id="{842F9E91-3485-B56A-B994-43A9A9FC09CE}"/>
              </a:ext>
            </a:extLst>
          </p:cNvPr>
          <p:cNvSpPr/>
          <p:nvPr/>
        </p:nvSpPr>
        <p:spPr>
          <a:xfrm>
            <a:off x="2146852" y="1378226"/>
            <a:ext cx="7447721" cy="4784035"/>
          </a:xfrm>
          <a:prstGeom prst="cloud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CC34B5-9F33-C264-77FD-537B99C78297}"/>
              </a:ext>
            </a:extLst>
          </p:cNvPr>
          <p:cNvSpPr txBox="1"/>
          <p:nvPr/>
        </p:nvSpPr>
        <p:spPr>
          <a:xfrm>
            <a:off x="3803374" y="2584174"/>
            <a:ext cx="435333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rgbClr val="0070C0"/>
                </a:solidFill>
                <a:latin typeface="Brush Script MT" panose="03060802040406070304" pitchFamily="66" charset="0"/>
              </a:rPr>
              <a:t>thankyou</a:t>
            </a:r>
            <a:endParaRPr lang="en-IN" sz="9600" dirty="0">
              <a:solidFill>
                <a:srgbClr val="0070C0"/>
              </a:solidFill>
              <a:latin typeface="Brush Script MT" panose="03060802040406070304" pitchFamily="66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D4A1E26-0B41-B2F0-EC7F-11E416D067EB}"/>
                  </a:ext>
                </a:extLst>
              </p14:cNvPr>
              <p14:cNvContentPartPr/>
              <p14:nvPr/>
            </p14:nvContentPartPr>
            <p14:xfrm>
              <a:off x="715221" y="3736962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D4A1E26-0B41-B2F0-EC7F-11E416D067E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9581" y="3700962"/>
                <a:ext cx="72000" cy="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244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D4F8A3-A706-C9D2-E509-B72B91204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649" y="396796"/>
            <a:ext cx="9062701" cy="505954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2B93FE-6AF2-49E0-2AF9-F706E3385044}"/>
              </a:ext>
            </a:extLst>
          </p:cNvPr>
          <p:cNvSpPr/>
          <p:nvPr/>
        </p:nvSpPr>
        <p:spPr>
          <a:xfrm>
            <a:off x="446118" y="5816062"/>
            <a:ext cx="11299764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TOPIC:- </a:t>
            </a:r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5</a:t>
            </a:r>
            <a:r>
              <a:rPr lang="en-US" sz="5400" b="1" baseline="3000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</a:t>
            </a:r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GENERATION TECHNOLOGY</a:t>
            </a:r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5016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9CA9A3-B946-6EC9-8BF2-110AA46A6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15" y="2506717"/>
            <a:ext cx="5416099" cy="41305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B5E35E-8761-E1B9-4723-F52182B41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831" y="2506716"/>
            <a:ext cx="5346672" cy="41305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F4C6E62-D3E2-610F-48BB-6DC87B202C62}"/>
              </a:ext>
            </a:extLst>
          </p:cNvPr>
          <p:cNvSpPr/>
          <p:nvPr/>
        </p:nvSpPr>
        <p:spPr>
          <a:xfrm>
            <a:off x="2919709" y="476383"/>
            <a:ext cx="5697458" cy="144655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EVOLUTION</a:t>
            </a:r>
          </a:p>
        </p:txBody>
      </p:sp>
    </p:spTree>
    <p:extLst>
      <p:ext uri="{BB962C8B-B14F-4D97-AF65-F5344CB8AC3E}">
        <p14:creationId xmlns:p14="http://schemas.microsoft.com/office/powerpoint/2010/main" val="713745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412EFB-9CD5-E46F-ABB5-749A39FE9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335" y="1737371"/>
            <a:ext cx="4389713" cy="263382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7E536097-1B54-8C81-56BA-535A9A472382}"/>
              </a:ext>
            </a:extLst>
          </p:cNvPr>
          <p:cNvSpPr/>
          <p:nvPr/>
        </p:nvSpPr>
        <p:spPr>
          <a:xfrm rot="486004">
            <a:off x="8348595" y="658809"/>
            <a:ext cx="2506717" cy="1254819"/>
          </a:xfrm>
          <a:prstGeom prst="wedgeRoundRectCallout">
            <a:avLst>
              <a:gd name="adj1" fmla="val -46410"/>
              <a:gd name="adj2" fmla="val 79224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D4576FFE-1E0E-DBB5-E546-C5C7A094EF14}"/>
              </a:ext>
            </a:extLst>
          </p:cNvPr>
          <p:cNvSpPr/>
          <p:nvPr/>
        </p:nvSpPr>
        <p:spPr>
          <a:xfrm rot="544053">
            <a:off x="8352676" y="2485569"/>
            <a:ext cx="2679655" cy="1323445"/>
          </a:xfrm>
          <a:prstGeom prst="wedgeRoundRectCallout">
            <a:avLst>
              <a:gd name="adj1" fmla="val -45543"/>
              <a:gd name="adj2" fmla="val 82080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76E2DEDB-95EC-7330-F737-7B07029E0D31}"/>
              </a:ext>
            </a:extLst>
          </p:cNvPr>
          <p:cNvSpPr/>
          <p:nvPr/>
        </p:nvSpPr>
        <p:spPr>
          <a:xfrm rot="21311342">
            <a:off x="748027" y="783222"/>
            <a:ext cx="2487127" cy="1214104"/>
          </a:xfrm>
          <a:prstGeom prst="wedgeRoundRectCallout">
            <a:avLst>
              <a:gd name="adj1" fmla="val 47352"/>
              <a:gd name="adj2" fmla="val 80591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18C16137-C578-AF37-9E54-2CAFEBE9AB30}"/>
              </a:ext>
            </a:extLst>
          </p:cNvPr>
          <p:cNvSpPr/>
          <p:nvPr/>
        </p:nvSpPr>
        <p:spPr>
          <a:xfrm rot="21234925">
            <a:off x="727599" y="2445810"/>
            <a:ext cx="2448514" cy="1372384"/>
          </a:xfrm>
          <a:prstGeom prst="wedgeRoundRectCallout">
            <a:avLst>
              <a:gd name="adj1" fmla="val 48031"/>
              <a:gd name="adj2" fmla="val 71979"/>
              <a:gd name="adj3" fmla="val 166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8DFBD4-1B50-2027-4423-D87589107B11}"/>
              </a:ext>
            </a:extLst>
          </p:cNvPr>
          <p:cNvSpPr txBox="1"/>
          <p:nvPr/>
        </p:nvSpPr>
        <p:spPr>
          <a:xfrm rot="21199382">
            <a:off x="701262" y="974776"/>
            <a:ext cx="25981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 Black" panose="020B0A04020102020204" pitchFamily="34" charset="0"/>
              </a:rPr>
              <a:t>BASIC VOICE SERVICE</a:t>
            </a: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CC171A-1480-5745-E59A-43A72F494435}"/>
              </a:ext>
            </a:extLst>
          </p:cNvPr>
          <p:cNvSpPr txBox="1"/>
          <p:nvPr/>
        </p:nvSpPr>
        <p:spPr>
          <a:xfrm rot="21202871">
            <a:off x="607314" y="2671258"/>
            <a:ext cx="27685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 Black" panose="020B0A04020102020204" pitchFamily="34" charset="0"/>
              </a:rPr>
              <a:t>POOR VOICE QUALITY:- DROPPED CALLS</a:t>
            </a:r>
            <a:endParaRPr lang="en-IN" sz="2000" dirty="0">
              <a:latin typeface="Arial Black" panose="020B0A040201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0A8FB9-07DF-8BE3-E47B-8DC5CD92A959}"/>
              </a:ext>
            </a:extLst>
          </p:cNvPr>
          <p:cNvSpPr txBox="1"/>
          <p:nvPr/>
        </p:nvSpPr>
        <p:spPr>
          <a:xfrm rot="494520">
            <a:off x="8403344" y="714492"/>
            <a:ext cx="24463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 Black" panose="020B0A04020102020204" pitchFamily="34" charset="0"/>
              </a:rPr>
              <a:t>ANALOG-BASED PROTOCOLS</a:t>
            </a: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EC6EB2-C69A-C379-CFCE-3475BEA6DFA6}"/>
              </a:ext>
            </a:extLst>
          </p:cNvPr>
          <p:cNvSpPr txBox="1"/>
          <p:nvPr/>
        </p:nvSpPr>
        <p:spPr>
          <a:xfrm rot="542267">
            <a:off x="8595781" y="2486592"/>
            <a:ext cx="20614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 Black" panose="020B0A04020102020204" pitchFamily="34" charset="0"/>
              </a:rPr>
              <a:t>POOR BATTERY LIFE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141B13A-8E1C-E857-6D94-C4EE1F3F3D3F}"/>
              </a:ext>
            </a:extLst>
          </p:cNvPr>
          <p:cNvSpPr/>
          <p:nvPr/>
        </p:nvSpPr>
        <p:spPr>
          <a:xfrm>
            <a:off x="212035" y="4828198"/>
            <a:ext cx="1963438" cy="2007165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0405720-B55D-6F15-DA72-DB108423F331}"/>
              </a:ext>
            </a:extLst>
          </p:cNvPr>
          <p:cNvSpPr/>
          <p:nvPr/>
        </p:nvSpPr>
        <p:spPr>
          <a:xfrm>
            <a:off x="9900052" y="4828198"/>
            <a:ext cx="2201298" cy="1959397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1B75C6-9B10-C712-CD89-DB10179FF20B}"/>
              </a:ext>
            </a:extLst>
          </p:cNvPr>
          <p:cNvSpPr txBox="1"/>
          <p:nvPr/>
        </p:nvSpPr>
        <p:spPr>
          <a:xfrm>
            <a:off x="10285083" y="5207731"/>
            <a:ext cx="14312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lgerian" panose="04020705040A02060702" pitchFamily="82" charset="0"/>
              </a:rPr>
              <a:t>YEAR</a:t>
            </a:r>
          </a:p>
          <a:p>
            <a:pPr algn="ctr"/>
            <a:r>
              <a:rPr lang="en-US" sz="3600" dirty="0">
                <a:latin typeface="Algerian" panose="04020705040A02060702" pitchFamily="82" charset="0"/>
              </a:rPr>
              <a:t>1979</a:t>
            </a:r>
            <a:endParaRPr lang="en-IN" sz="3600" dirty="0">
              <a:latin typeface="Algerian" panose="04020705040A02060702" pitchFamily="8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7E3C8D-FB2C-1C6C-0A71-257D79E5AF28}"/>
              </a:ext>
            </a:extLst>
          </p:cNvPr>
          <p:cNvSpPr txBox="1"/>
          <p:nvPr/>
        </p:nvSpPr>
        <p:spPr>
          <a:xfrm>
            <a:off x="90650" y="5269286"/>
            <a:ext cx="22270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lgerian" panose="04020705040A02060702" pitchFamily="82" charset="0"/>
              </a:rPr>
              <a:t>SPEED</a:t>
            </a:r>
          </a:p>
          <a:p>
            <a:pPr algn="ctr"/>
            <a:r>
              <a:rPr lang="en-US" sz="3200" dirty="0">
                <a:latin typeface="Algerian" panose="04020705040A02060702" pitchFamily="82" charset="0"/>
              </a:rPr>
              <a:t>2.4 kbps</a:t>
            </a:r>
            <a:endParaRPr lang="en-IN" sz="32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71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0"/>
                            </p:stCondLst>
                            <p:childTnLst>
                              <p:par>
                                <p:cTn id="3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8000"/>
                            </p:stCondLst>
                            <p:childTnLst>
                              <p:par>
                                <p:cTn id="4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0"/>
                            </p:stCondLst>
                            <p:childTnLst>
                              <p:par>
                                <p:cTn id="5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500"/>
                            </p:stCondLst>
                            <p:childTnLst>
                              <p:par>
                                <p:cTn id="5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1000"/>
                            </p:stCondLst>
                            <p:childTnLst>
                              <p:par>
                                <p:cTn id="5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1500"/>
                            </p:stCondLst>
                            <p:childTnLst>
                              <p:par>
                                <p:cTn id="6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/>
      <p:bldP spid="15" grpId="0"/>
      <p:bldP spid="16" grpId="0"/>
      <p:bldP spid="17" grpId="0"/>
      <p:bldP spid="2" grpId="0" animBg="1"/>
      <p:bldP spid="4" grpId="0" animBg="1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79BEA5-84A6-884D-8532-16E35A9D27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111" y="964041"/>
            <a:ext cx="2840420" cy="28404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Flowchart: Punched Tape 3">
            <a:extLst>
              <a:ext uri="{FF2B5EF4-FFF2-40B4-BE49-F238E27FC236}">
                <a16:creationId xmlns:a16="http://schemas.microsoft.com/office/drawing/2014/main" id="{219C171F-7320-EAF1-07B4-72DC0B52F519}"/>
              </a:ext>
            </a:extLst>
          </p:cNvPr>
          <p:cNvSpPr/>
          <p:nvPr/>
        </p:nvSpPr>
        <p:spPr>
          <a:xfrm>
            <a:off x="813612" y="667470"/>
            <a:ext cx="2840420" cy="1308538"/>
          </a:xfrm>
          <a:prstGeom prst="flowChartPunchedTap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Flowchart: Punched Tape 4">
            <a:extLst>
              <a:ext uri="{FF2B5EF4-FFF2-40B4-BE49-F238E27FC236}">
                <a16:creationId xmlns:a16="http://schemas.microsoft.com/office/drawing/2014/main" id="{58912069-474E-82DC-279E-946846BCD99D}"/>
              </a:ext>
            </a:extLst>
          </p:cNvPr>
          <p:cNvSpPr/>
          <p:nvPr/>
        </p:nvSpPr>
        <p:spPr>
          <a:xfrm>
            <a:off x="823749" y="2415458"/>
            <a:ext cx="2840420" cy="1521373"/>
          </a:xfrm>
          <a:prstGeom prst="flowChartPunchedTap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Flowchart: Punched Tape 5">
            <a:extLst>
              <a:ext uri="{FF2B5EF4-FFF2-40B4-BE49-F238E27FC236}">
                <a16:creationId xmlns:a16="http://schemas.microsoft.com/office/drawing/2014/main" id="{12F7B101-D37D-5A30-424B-20D37B128098}"/>
              </a:ext>
            </a:extLst>
          </p:cNvPr>
          <p:cNvSpPr/>
          <p:nvPr/>
        </p:nvSpPr>
        <p:spPr>
          <a:xfrm>
            <a:off x="4320209" y="4081670"/>
            <a:ext cx="2950322" cy="1245704"/>
          </a:xfrm>
          <a:prstGeom prst="flowChartPunchedTap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lowchart: Punched Tape 6">
            <a:extLst>
              <a:ext uri="{FF2B5EF4-FFF2-40B4-BE49-F238E27FC236}">
                <a16:creationId xmlns:a16="http://schemas.microsoft.com/office/drawing/2014/main" id="{8C2B718B-8AF9-944F-DEB7-4801D78C9849}"/>
              </a:ext>
            </a:extLst>
          </p:cNvPr>
          <p:cNvSpPr/>
          <p:nvPr/>
        </p:nvSpPr>
        <p:spPr>
          <a:xfrm>
            <a:off x="7977353" y="470339"/>
            <a:ext cx="2711666" cy="1308538"/>
          </a:xfrm>
          <a:prstGeom prst="flowChartPunchedTap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Flowchart: Punched Tape 7">
            <a:extLst>
              <a:ext uri="{FF2B5EF4-FFF2-40B4-BE49-F238E27FC236}">
                <a16:creationId xmlns:a16="http://schemas.microsoft.com/office/drawing/2014/main" id="{E0C4AB78-F787-D83E-611D-43AC386E1950}"/>
              </a:ext>
            </a:extLst>
          </p:cNvPr>
          <p:cNvSpPr/>
          <p:nvPr/>
        </p:nvSpPr>
        <p:spPr>
          <a:xfrm>
            <a:off x="8036473" y="2059321"/>
            <a:ext cx="3245068" cy="1521373"/>
          </a:xfrm>
          <a:prstGeom prst="flowChartPunchedTap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299106-6F20-C2AA-D72C-C29E6B0DBE6D}"/>
              </a:ext>
            </a:extLst>
          </p:cNvPr>
          <p:cNvSpPr txBox="1"/>
          <p:nvPr/>
        </p:nvSpPr>
        <p:spPr>
          <a:xfrm>
            <a:off x="1174530" y="947880"/>
            <a:ext cx="2257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 Black" panose="020B0A04020102020204" pitchFamily="34" charset="0"/>
              </a:rPr>
              <a:t>DESIGNED FOR VOICE</a:t>
            </a: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8F46A1-39B3-150D-672B-16F15C87FD18}"/>
              </a:ext>
            </a:extLst>
          </p:cNvPr>
          <p:cNvSpPr txBox="1"/>
          <p:nvPr/>
        </p:nvSpPr>
        <p:spPr>
          <a:xfrm>
            <a:off x="969579" y="2668312"/>
            <a:ext cx="25487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 Black" panose="020B0A04020102020204" pitchFamily="34" charset="0"/>
              </a:rPr>
              <a:t>IMPROVED COVERAGE AND CAPACITY</a:t>
            </a:r>
            <a:endParaRPr lang="en-IN" sz="2000" dirty="0">
              <a:latin typeface="Arial Black" panose="020B0A040201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06FBA1-FAC7-2299-1C87-46D5A9328E50}"/>
              </a:ext>
            </a:extLst>
          </p:cNvPr>
          <p:cNvSpPr txBox="1"/>
          <p:nvPr/>
        </p:nvSpPr>
        <p:spPr>
          <a:xfrm>
            <a:off x="8251936" y="667470"/>
            <a:ext cx="21099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 Black" panose="020B0A04020102020204" pitchFamily="34" charset="0"/>
              </a:rPr>
              <a:t>VOICE CALLS AND TEXT ENCRYPTION</a:t>
            </a:r>
            <a:endParaRPr lang="en-IN" sz="2000" dirty="0">
              <a:latin typeface="Arial Black" panose="020B0A04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7485CD-9135-49A2-C331-4863A2F734DD}"/>
              </a:ext>
            </a:extLst>
          </p:cNvPr>
          <p:cNvSpPr txBox="1"/>
          <p:nvPr/>
        </p:nvSpPr>
        <p:spPr>
          <a:xfrm>
            <a:off x="8251936" y="2384251"/>
            <a:ext cx="31163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 Black" panose="020B0A04020102020204" pitchFamily="34" charset="0"/>
              </a:rPr>
              <a:t>DATA SERVICES LIKE SMS, PICTURES AND MMS</a:t>
            </a:r>
            <a:endParaRPr lang="en-IN" sz="2000" dirty="0">
              <a:latin typeface="Arial Black" panose="020B0A040201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CF6EA8-46D6-4029-8F3F-A6DB6339EBC0}"/>
              </a:ext>
            </a:extLst>
          </p:cNvPr>
          <p:cNvSpPr txBox="1"/>
          <p:nvPr/>
        </p:nvSpPr>
        <p:spPr>
          <a:xfrm>
            <a:off x="4556236" y="4490322"/>
            <a:ext cx="28404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Black" panose="020B0A04020102020204" pitchFamily="34" charset="0"/>
              </a:rPr>
              <a:t>GSM, CDMA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F923F95-A6A1-307C-1195-F230362885CF}"/>
              </a:ext>
            </a:extLst>
          </p:cNvPr>
          <p:cNvSpPr/>
          <p:nvPr/>
        </p:nvSpPr>
        <p:spPr>
          <a:xfrm>
            <a:off x="154113" y="4881992"/>
            <a:ext cx="2018676" cy="1769549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70639E5-7234-464E-E3B0-4D2EED633317}"/>
              </a:ext>
            </a:extLst>
          </p:cNvPr>
          <p:cNvSpPr/>
          <p:nvPr/>
        </p:nvSpPr>
        <p:spPr>
          <a:xfrm>
            <a:off x="10019212" y="4770783"/>
            <a:ext cx="2018676" cy="1979323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38D322-37E4-D1D0-BA75-F40E954AC9AE}"/>
              </a:ext>
            </a:extLst>
          </p:cNvPr>
          <p:cNvSpPr txBox="1"/>
          <p:nvPr/>
        </p:nvSpPr>
        <p:spPr>
          <a:xfrm>
            <a:off x="0" y="5228157"/>
            <a:ext cx="23853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lgerian" panose="04020705040A02060702" pitchFamily="82" charset="0"/>
              </a:rPr>
              <a:t>SPEED</a:t>
            </a:r>
          </a:p>
          <a:p>
            <a:pPr algn="ctr"/>
            <a:r>
              <a:rPr lang="en-US" sz="3200" dirty="0">
                <a:latin typeface="Algerian" panose="04020705040A02060702" pitchFamily="82" charset="0"/>
              </a:rPr>
              <a:t>64KBPS</a:t>
            </a:r>
            <a:endParaRPr lang="en-IN" sz="3200" dirty="0">
              <a:latin typeface="Algerian" panose="04020705040A02060702" pitchFamily="8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009466-7B06-11C1-CC81-2F72792CA53C}"/>
              </a:ext>
            </a:extLst>
          </p:cNvPr>
          <p:cNvSpPr txBox="1"/>
          <p:nvPr/>
        </p:nvSpPr>
        <p:spPr>
          <a:xfrm>
            <a:off x="10231814" y="5221705"/>
            <a:ext cx="16300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lgerian" panose="04020705040A02060702" pitchFamily="82" charset="0"/>
              </a:rPr>
              <a:t>YEAR</a:t>
            </a:r>
          </a:p>
          <a:p>
            <a:pPr algn="ctr"/>
            <a:r>
              <a:rPr lang="en-US" sz="3600" dirty="0">
                <a:latin typeface="Algerian" panose="04020705040A02060702" pitchFamily="82" charset="0"/>
              </a:rPr>
              <a:t>1991</a:t>
            </a:r>
            <a:endParaRPr lang="en-IN" sz="36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34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000"/>
                            </p:stCondLst>
                            <p:childTnLst>
                              <p:par>
                                <p:cTn id="2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0"/>
                            </p:stCondLst>
                            <p:childTnLst>
                              <p:par>
                                <p:cTn id="2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1000"/>
                            </p:stCondLst>
                            <p:childTnLst>
                              <p:par>
                                <p:cTn id="3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3000"/>
                            </p:stCondLst>
                            <p:childTnLst>
                              <p:par>
                                <p:cTn id="3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0"/>
                            </p:stCondLst>
                            <p:childTnLst>
                              <p:par>
                                <p:cTn id="4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7000"/>
                            </p:stCondLst>
                            <p:childTnLst>
                              <p:par>
                                <p:cTn id="4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9000"/>
                            </p:stCondLst>
                            <p:childTnLst>
                              <p:par>
                                <p:cTn id="4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1000"/>
                            </p:stCondLst>
                            <p:childTnLst>
                              <p:par>
                                <p:cTn id="5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1500"/>
                            </p:stCondLst>
                            <p:childTnLst>
                              <p:par>
                                <p:cTn id="5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2000"/>
                            </p:stCondLst>
                            <p:childTnLst>
                              <p:par>
                                <p:cTn id="6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2500"/>
                            </p:stCondLst>
                            <p:childTnLst>
                              <p:par>
                                <p:cTn id="6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13" grpId="0"/>
      <p:bldP spid="2" grpId="0" animBg="1"/>
      <p:bldP spid="14" grpId="0" animBg="1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D4A9A9-12EB-FE0C-EAF6-E202832B4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964" y="867102"/>
            <a:ext cx="8337188" cy="55480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29566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1D6F0C-7D64-02D6-568D-477A723442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41" y="299545"/>
            <a:ext cx="4172427" cy="34770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9EEFB6EB-7980-CFC6-88FA-3F5E6E2548A0}"/>
              </a:ext>
            </a:extLst>
          </p:cNvPr>
          <p:cNvSpPr/>
          <p:nvPr/>
        </p:nvSpPr>
        <p:spPr>
          <a:xfrm>
            <a:off x="5423338" y="740979"/>
            <a:ext cx="2506717" cy="1024759"/>
          </a:xfrm>
          <a:prstGeom prst="snip2Same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Top Corners Snipped 4">
            <a:extLst>
              <a:ext uri="{FF2B5EF4-FFF2-40B4-BE49-F238E27FC236}">
                <a16:creationId xmlns:a16="http://schemas.microsoft.com/office/drawing/2014/main" id="{640A883E-6759-4D00-1C6E-FD48E6F18E1B}"/>
              </a:ext>
            </a:extLst>
          </p:cNvPr>
          <p:cNvSpPr/>
          <p:nvPr/>
        </p:nvSpPr>
        <p:spPr>
          <a:xfrm>
            <a:off x="7731273" y="2459420"/>
            <a:ext cx="3058510" cy="1024759"/>
          </a:xfrm>
          <a:prstGeom prst="snip2Same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Top Corners Snipped 6">
            <a:extLst>
              <a:ext uri="{FF2B5EF4-FFF2-40B4-BE49-F238E27FC236}">
                <a16:creationId xmlns:a16="http://schemas.microsoft.com/office/drawing/2014/main" id="{564E232B-B5CE-EBF1-3127-4D71C0687A70}"/>
              </a:ext>
            </a:extLst>
          </p:cNvPr>
          <p:cNvSpPr/>
          <p:nvPr/>
        </p:nvSpPr>
        <p:spPr>
          <a:xfrm>
            <a:off x="4432738" y="3901030"/>
            <a:ext cx="3326524" cy="1024759"/>
          </a:xfrm>
          <a:prstGeom prst="snip2Same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CE8904-56F3-E54B-7399-D1E66DAFAF4F}"/>
              </a:ext>
            </a:extLst>
          </p:cNvPr>
          <p:cNvSpPr txBox="1"/>
          <p:nvPr/>
        </p:nvSpPr>
        <p:spPr>
          <a:xfrm>
            <a:off x="5423338" y="918975"/>
            <a:ext cx="2635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 Black" panose="020B0A04020102020204" pitchFamily="34" charset="0"/>
              </a:rPr>
              <a:t>FIRST MOBILE BROADBAND</a:t>
            </a: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699305-A139-06DF-AB03-39E31BE23F6E}"/>
              </a:ext>
            </a:extLst>
          </p:cNvPr>
          <p:cNvSpPr txBox="1"/>
          <p:nvPr/>
        </p:nvSpPr>
        <p:spPr>
          <a:xfrm>
            <a:off x="7731273" y="2764455"/>
            <a:ext cx="30585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 Black" panose="020B0A04020102020204" pitchFamily="34" charset="0"/>
              </a:rPr>
              <a:t>MORE DATA</a:t>
            </a:r>
            <a:endParaRPr lang="en-IN" sz="3200" dirty="0"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F7DF97-0B0E-60CA-1AF6-D455C1516840}"/>
              </a:ext>
            </a:extLst>
          </p:cNvPr>
          <p:cNvSpPr txBox="1"/>
          <p:nvPr/>
        </p:nvSpPr>
        <p:spPr>
          <a:xfrm>
            <a:off x="4669221" y="3968250"/>
            <a:ext cx="28535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 Black" panose="020B0A04020102020204" pitchFamily="34" charset="0"/>
              </a:rPr>
              <a:t>VIDEO CALLING+ MOBILE INTERNET ACCESS</a:t>
            </a:r>
            <a:endParaRPr lang="en-IN" sz="2000" dirty="0">
              <a:latin typeface="Arial Black" panose="020B0A0402010202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5E2803E-8F88-1B00-5DFA-5F44651FF2FC}"/>
              </a:ext>
            </a:extLst>
          </p:cNvPr>
          <p:cNvSpPr/>
          <p:nvPr/>
        </p:nvSpPr>
        <p:spPr>
          <a:xfrm>
            <a:off x="669348" y="4954850"/>
            <a:ext cx="2124689" cy="1779811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D928C87-7CD8-0D17-5EEE-D3201A4A29D0}"/>
              </a:ext>
            </a:extLst>
          </p:cNvPr>
          <p:cNvSpPr/>
          <p:nvPr/>
        </p:nvSpPr>
        <p:spPr>
          <a:xfrm>
            <a:off x="9802267" y="4983913"/>
            <a:ext cx="2124689" cy="1779811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49441-6A5D-06C7-7B54-1C078785B914}"/>
              </a:ext>
            </a:extLst>
          </p:cNvPr>
          <p:cNvSpPr txBox="1"/>
          <p:nvPr/>
        </p:nvSpPr>
        <p:spPr>
          <a:xfrm>
            <a:off x="499241" y="5277085"/>
            <a:ext cx="24649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lgerian" panose="04020705040A02060702" pitchFamily="82" charset="0"/>
              </a:rPr>
              <a:t>SPEED</a:t>
            </a:r>
          </a:p>
          <a:p>
            <a:pPr algn="ctr"/>
            <a:r>
              <a:rPr lang="en-US" sz="3200" dirty="0">
                <a:latin typeface="Algerian" panose="04020705040A02060702" pitchFamily="82" charset="0"/>
              </a:rPr>
              <a:t>2000KBPS</a:t>
            </a:r>
            <a:endParaRPr lang="en-IN" sz="3200" dirty="0">
              <a:latin typeface="Algerian" panose="04020705040A02060702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52CB27-DA54-3442-C02A-10998BBE7312}"/>
              </a:ext>
            </a:extLst>
          </p:cNvPr>
          <p:cNvSpPr txBox="1"/>
          <p:nvPr/>
        </p:nvSpPr>
        <p:spPr>
          <a:xfrm>
            <a:off x="10164417" y="5253300"/>
            <a:ext cx="15283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lgerian" panose="04020705040A02060702" pitchFamily="82" charset="0"/>
              </a:rPr>
              <a:t>YEAR </a:t>
            </a:r>
          </a:p>
          <a:p>
            <a:pPr algn="ctr"/>
            <a:r>
              <a:rPr lang="en-US" sz="3600" dirty="0">
                <a:latin typeface="Algerian" panose="04020705040A02060702" pitchFamily="82" charset="0"/>
              </a:rPr>
              <a:t>1998</a:t>
            </a:r>
            <a:endParaRPr lang="en-IN" sz="36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79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5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0"/>
                            </p:stCondLst>
                            <p:childTnLst>
                              <p:par>
                                <p:cTn id="4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/>
      <p:bldP spid="9" grpId="0"/>
      <p:bldP spid="10" grpId="0"/>
      <p:bldP spid="2" grpId="0" animBg="1"/>
      <p:bldP spid="6" grpId="0" animBg="1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22AC8E-F495-7360-0190-57A40CD46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159" y="592029"/>
            <a:ext cx="6292594" cy="34912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3392D282-8306-F45E-DCF6-74853A7382FA}"/>
              </a:ext>
            </a:extLst>
          </p:cNvPr>
          <p:cNvSpPr/>
          <p:nvPr/>
        </p:nvSpPr>
        <p:spPr>
          <a:xfrm>
            <a:off x="997110" y="382502"/>
            <a:ext cx="2758966" cy="1599378"/>
          </a:xfrm>
          <a:prstGeom prst="wedgeEllipseCallout">
            <a:avLst>
              <a:gd name="adj1" fmla="val 51738"/>
              <a:gd name="adj2" fmla="val 46729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CAA4C075-21F1-62E3-E43D-DF92482D2E5D}"/>
              </a:ext>
            </a:extLst>
          </p:cNvPr>
          <p:cNvSpPr/>
          <p:nvPr/>
        </p:nvSpPr>
        <p:spPr>
          <a:xfrm>
            <a:off x="2427888" y="2617075"/>
            <a:ext cx="2758967" cy="1623849"/>
          </a:xfrm>
          <a:prstGeom prst="wedgeEllipseCallout">
            <a:avLst>
              <a:gd name="adj1" fmla="val 58595"/>
              <a:gd name="adj2" fmla="val -1225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30BAF734-7838-D220-ACFF-D0A0C641DE5C}"/>
              </a:ext>
            </a:extLst>
          </p:cNvPr>
          <p:cNvSpPr/>
          <p:nvPr/>
        </p:nvSpPr>
        <p:spPr>
          <a:xfrm>
            <a:off x="5777948" y="4390697"/>
            <a:ext cx="2882578" cy="1481240"/>
          </a:xfrm>
          <a:prstGeom prst="wedgeEllipseCallout">
            <a:avLst>
              <a:gd name="adj1" fmla="val 34021"/>
              <a:gd name="adj2" fmla="val -50445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0999D8-A0F3-093A-C964-04D499472937}"/>
              </a:ext>
            </a:extLst>
          </p:cNvPr>
          <p:cNvSpPr txBox="1"/>
          <p:nvPr/>
        </p:nvSpPr>
        <p:spPr>
          <a:xfrm>
            <a:off x="1422779" y="766692"/>
            <a:ext cx="19076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IP BASED PROTOCOLS</a:t>
            </a:r>
            <a:endParaRPr lang="en-IN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02B648-29A7-9C3C-17A1-2835B64D3CAA}"/>
              </a:ext>
            </a:extLst>
          </p:cNvPr>
          <p:cNvSpPr txBox="1"/>
          <p:nvPr/>
        </p:nvSpPr>
        <p:spPr>
          <a:xfrm>
            <a:off x="2593426" y="2951945"/>
            <a:ext cx="24278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TRUE MOBILE BROADBAND</a:t>
            </a:r>
            <a:endParaRPr lang="en-IN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9D5048-CD93-4176-5428-47C8C3480F57}"/>
              </a:ext>
            </a:extLst>
          </p:cNvPr>
          <p:cNvSpPr txBox="1"/>
          <p:nvPr/>
        </p:nvSpPr>
        <p:spPr>
          <a:xfrm>
            <a:off x="5997932" y="4390697"/>
            <a:ext cx="24178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HIGH SPEED</a:t>
            </a:r>
            <a:endParaRPr lang="en-IN" sz="4000" b="1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B60D2FD-6372-7C03-A5AA-003F99F32D4C}"/>
              </a:ext>
            </a:extLst>
          </p:cNvPr>
          <p:cNvSpPr/>
          <p:nvPr/>
        </p:nvSpPr>
        <p:spPr>
          <a:xfrm>
            <a:off x="246993" y="4956313"/>
            <a:ext cx="2005877" cy="1734308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A798BD0-BF2F-B32B-83C2-0AB71C7FCE47}"/>
              </a:ext>
            </a:extLst>
          </p:cNvPr>
          <p:cNvSpPr/>
          <p:nvPr/>
        </p:nvSpPr>
        <p:spPr>
          <a:xfrm>
            <a:off x="9933876" y="5011049"/>
            <a:ext cx="2005877" cy="1734308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FA03F4-E2FD-8435-5631-7527054CA2A0}"/>
              </a:ext>
            </a:extLst>
          </p:cNvPr>
          <p:cNvSpPr txBox="1"/>
          <p:nvPr/>
        </p:nvSpPr>
        <p:spPr>
          <a:xfrm>
            <a:off x="576298" y="5271772"/>
            <a:ext cx="1364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lgerian" panose="04020705040A02060702" pitchFamily="82" charset="0"/>
              </a:rPr>
              <a:t>SPEED</a:t>
            </a:r>
          </a:p>
          <a:p>
            <a:pPr algn="ctr"/>
            <a:r>
              <a:rPr lang="en-US" sz="2400" dirty="0">
                <a:latin typeface="Algerian" panose="04020705040A02060702" pitchFamily="82" charset="0"/>
              </a:rPr>
              <a:t>100,000KBPS</a:t>
            </a:r>
            <a:endParaRPr lang="en-IN" sz="2400" dirty="0">
              <a:latin typeface="Algerian" panose="04020705040A02060702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4A00FA-2D9B-FD54-0F6E-B43E25CA4815}"/>
              </a:ext>
            </a:extLst>
          </p:cNvPr>
          <p:cNvSpPr txBox="1"/>
          <p:nvPr/>
        </p:nvSpPr>
        <p:spPr>
          <a:xfrm>
            <a:off x="10177671" y="5340626"/>
            <a:ext cx="152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lgerian" panose="04020705040A02060702" pitchFamily="82" charset="0"/>
              </a:rPr>
              <a:t>YEAR</a:t>
            </a:r>
          </a:p>
          <a:p>
            <a:pPr algn="ctr"/>
            <a:r>
              <a:rPr lang="en-US" sz="3600" dirty="0">
                <a:latin typeface="Algerian" panose="04020705040A02060702" pitchFamily="82" charset="0"/>
              </a:rPr>
              <a:t>2008</a:t>
            </a:r>
            <a:endParaRPr lang="en-IN" sz="36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6613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  <p:bldP spid="9" grpId="0"/>
      <p:bldP spid="10" grpId="0"/>
      <p:bldP spid="2" grpId="0" animBg="1"/>
      <p:bldP spid="7" grpId="0" animBg="1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1CDC4C-E2FA-2D4C-F161-D20DC58E3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59" y="3002417"/>
            <a:ext cx="6179879" cy="349297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76B5B0-0CAF-29D4-1275-9A8A39F816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637" y="236483"/>
            <a:ext cx="5496816" cy="307821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76969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172</Words>
  <Application>Microsoft Office PowerPoint</Application>
  <PresentationFormat>Widescreen</PresentationFormat>
  <Paragraphs>72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Algerian</vt:lpstr>
      <vt:lpstr>Arial</vt:lpstr>
      <vt:lpstr>Arial Black</vt:lpstr>
      <vt:lpstr>Brush Script MT</vt:lpstr>
      <vt:lpstr>Calibri</vt:lpstr>
      <vt:lpstr>Calibri Light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916280762135</dc:creator>
  <cp:lastModifiedBy>916280762135</cp:lastModifiedBy>
  <cp:revision>11</cp:revision>
  <dcterms:created xsi:type="dcterms:W3CDTF">2022-10-17T09:24:59Z</dcterms:created>
  <dcterms:modified xsi:type="dcterms:W3CDTF">2023-05-04T17:20:46Z</dcterms:modified>
</cp:coreProperties>
</file>

<file path=docProps/thumbnail.jpeg>
</file>